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325" r:id="rId6"/>
    <p:sldId id="561" r:id="rId7"/>
    <p:sldId id="562" r:id="rId8"/>
    <p:sldId id="563" r:id="rId9"/>
    <p:sldId id="564" r:id="rId10"/>
    <p:sldId id="565" r:id="rId11"/>
    <p:sldId id="566" r:id="rId12"/>
    <p:sldId id="567" r:id="rId13"/>
    <p:sldId id="568" r:id="rId14"/>
    <p:sldId id="569" r:id="rId15"/>
    <p:sldId id="632" r:id="rId16"/>
    <p:sldId id="633" r:id="rId17"/>
    <p:sldId id="634" r:id="rId18"/>
    <p:sldId id="635" r:id="rId19"/>
    <p:sldId id="636" r:id="rId20"/>
    <p:sldId id="637" r:id="rId21"/>
    <p:sldId id="638" r:id="rId22"/>
    <p:sldId id="639" r:id="rId23"/>
    <p:sldId id="640" r:id="rId24"/>
    <p:sldId id="641" r:id="rId25"/>
    <p:sldId id="642" r:id="rId26"/>
    <p:sldId id="643" r:id="rId27"/>
    <p:sldId id="338" r:id="rId28"/>
    <p:sldId id="483" r:id="rId29"/>
    <p:sldId id="484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492" r:id="rId38"/>
    <p:sldId id="493" r:id="rId39"/>
    <p:sldId id="494" r:id="rId40"/>
    <p:sldId id="495" r:id="rId41"/>
    <p:sldId id="496" r:id="rId42"/>
    <p:sldId id="497" r:id="rId43"/>
    <p:sldId id="498" r:id="rId44"/>
    <p:sldId id="649" r:id="rId45"/>
    <p:sldId id="650" r:id="rId46"/>
    <p:sldId id="651" r:id="rId47"/>
    <p:sldId id="652" r:id="rId48"/>
    <p:sldId id="653" r:id="rId49"/>
    <p:sldId id="265" r:id="rId50"/>
    <p:sldId id="439" r:id="rId51"/>
    <p:sldId id="499" r:id="rId52"/>
    <p:sldId id="500" r:id="rId53"/>
    <p:sldId id="570" r:id="rId54"/>
    <p:sldId id="571" r:id="rId55"/>
    <p:sldId id="644" r:id="rId56"/>
    <p:sldId id="645" r:id="rId57"/>
    <p:sldId id="646" r:id="rId58"/>
    <p:sldId id="647" r:id="rId59"/>
    <p:sldId id="648" r:id="rId60"/>
    <p:sldId id="572" r:id="rId61"/>
    <p:sldId id="573" r:id="rId62"/>
    <p:sldId id="574" r:id="rId63"/>
    <p:sldId id="518" r:id="rId64"/>
    <p:sldId id="519" r:id="rId65"/>
    <p:sldId id="520" r:id="rId66"/>
    <p:sldId id="521" r:id="rId67"/>
    <p:sldId id="587" r:id="rId68"/>
    <p:sldId id="588" r:id="rId69"/>
    <p:sldId id="589" r:id="rId70"/>
    <p:sldId id="590" r:id="rId71"/>
    <p:sldId id="591" r:id="rId72"/>
    <p:sldId id="592" r:id="rId73"/>
    <p:sldId id="593" r:id="rId74"/>
    <p:sldId id="594" r:id="rId75"/>
    <p:sldId id="595" r:id="rId76"/>
    <p:sldId id="596" r:id="rId77"/>
    <p:sldId id="539" r:id="rId78"/>
    <p:sldId id="540" r:id="rId79"/>
    <p:sldId id="541" r:id="rId80"/>
    <p:sldId id="542" r:id="rId81"/>
    <p:sldId id="608" r:id="rId82"/>
    <p:sldId id="609" r:id="rId83"/>
    <p:sldId id="610" r:id="rId84"/>
    <p:sldId id="611" r:id="rId85"/>
    <p:sldId id="612" r:id="rId86"/>
    <p:sldId id="613" r:id="rId87"/>
    <p:sldId id="614" r:id="rId88"/>
    <p:sldId id="615" r:id="rId89"/>
    <p:sldId id="616" r:id="rId90"/>
    <p:sldId id="617" r:id="rId91"/>
    <p:sldId id="560" r:id="rId92"/>
    <p:sldId id="624" r:id="rId93"/>
    <p:sldId id="625" r:id="rId94"/>
    <p:sldId id="626" r:id="rId95"/>
    <p:sldId id="627" r:id="rId96"/>
    <p:sldId id="628" r:id="rId97"/>
    <p:sldId id="629" r:id="rId98"/>
    <p:sldId id="630" r:id="rId99"/>
    <p:sldId id="631" r:id="rId100"/>
    <p:sldId id="654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6984" autoAdjust="0"/>
  </p:normalViewPr>
  <p:slideViewPr>
    <p:cSldViewPr snapToGrid="0">
      <p:cViewPr varScale="1">
        <p:scale>
          <a:sx n="40" d="100"/>
          <a:sy n="40" d="100"/>
        </p:scale>
        <p:origin x="4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FDCC5-E635-4BE8-B461-F68C831E1100}" type="datetimeFigureOut">
              <a:rPr lang="x-none" smtClean="0"/>
              <a:t>2024-07-05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EF7DC-39F1-418A-BB24-FA80F041770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14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8108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10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1715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9222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9695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8101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75786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4637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16 (slut)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5457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367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32767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6524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35965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6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4030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7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32411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8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83570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9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8054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9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4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2024-07-04_S26-S27-S28-S29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S2x_Icell_t1800_C0010_J01</a:t>
            </a:r>
          </a:p>
          <a:p>
            <a:r>
              <a:rPr lang="en-US" dirty="0" err="1"/>
              <a:t>Gottfrid</a:t>
            </a:r>
            <a:r>
              <a:rPr lang="en-US" dirty="0"/>
              <a:t> Olsson</a:t>
            </a:r>
          </a:p>
        </p:txBody>
      </p:sp>
    </p:spTree>
    <p:extLst>
      <p:ext uri="{BB962C8B-B14F-4D97-AF65-F5344CB8AC3E}">
        <p14:creationId xmlns:p14="http://schemas.microsoft.com/office/powerpoint/2010/main" val="372511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893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24" y="-61277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476" y="-61277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476" y="42640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6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6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99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42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bottom edge of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right edge, moving right dx=1mm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6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4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with this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Both"/>
            </a:pPr>
            <a:r>
              <a:rPr lang="en-US" dirty="0"/>
              <a:t>Investigate if a larger Li (12 mm diameter) and/or ‘polished’ Li leads to more uniform deposition</a:t>
            </a:r>
          </a:p>
          <a:p>
            <a:pPr marL="514350" indent="-514350">
              <a:buAutoNum type="alphaLcParenBoth"/>
            </a:pPr>
            <a:r>
              <a:rPr lang="en-US" dirty="0"/>
              <a:t>Take a look at Josef’s 1mm Li sample</a:t>
            </a:r>
          </a:p>
        </p:txBody>
      </p:sp>
    </p:spTree>
    <p:extLst>
      <p:ext uri="{BB962C8B-B14F-4D97-AF65-F5344CB8AC3E}">
        <p14:creationId xmlns:p14="http://schemas.microsoft.com/office/powerpoint/2010/main" val="3089513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6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6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9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2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9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88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right edge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1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632987" cy="1325563"/>
          </a:xfrm>
        </p:spPr>
        <p:txBody>
          <a:bodyPr/>
          <a:lstStyle/>
          <a:p>
            <a:r>
              <a:rPr lang="en-US" dirty="0"/>
              <a:t>S26: grid SEM images squares, dx=</a:t>
            </a:r>
            <a:r>
              <a:rPr lang="en-US" dirty="0" err="1"/>
              <a:t>dy</a:t>
            </a:r>
            <a:r>
              <a:rPr lang="en-US" dirty="0"/>
              <a:t>=1000mu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64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44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2 of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I’ll use 10kV3.0nA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 multiplier: 1571 V</a:t>
            </a:r>
          </a:p>
          <a:p>
            <a:r>
              <a:rPr lang="en-US" dirty="0"/>
              <a:t>Contrast 15%</a:t>
            </a:r>
          </a:p>
          <a:p>
            <a:r>
              <a:rPr lang="en-US" dirty="0"/>
              <a:t>Brightness 73%, 52%</a:t>
            </a:r>
          </a:p>
        </p:txBody>
      </p:sp>
    </p:spTree>
    <p:extLst>
      <p:ext uri="{BB962C8B-B14F-4D97-AF65-F5344CB8AC3E}">
        <p14:creationId xmlns:p14="http://schemas.microsoft.com/office/powerpoint/2010/main" val="906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3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60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4 of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71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8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59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7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59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6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38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77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9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4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10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05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11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49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12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7808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4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S26_Icell_t1800_C0010_J01_12mmLi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75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16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73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82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14 of 16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80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13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5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Extra, close to each position (avoid bad segmentation): Position 4 of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6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6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38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Extra, close to each position (avoid bad segmentation): Position 8 of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24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Extra, close to each position (avoid bad segmentation): Position 10 of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89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Extra, close to each position (avoid bad segmentation): Position 12 of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7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Extra, close to each position (avoid bad segmentation): Position 6 of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0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Looks pretty good!</a:t>
            </a:r>
          </a:p>
          <a:p>
            <a:r>
              <a:rPr lang="en-US" dirty="0"/>
              <a:t>If the next sample looks as even w.r.t. the Li deposition, then this is the way to do it!</a:t>
            </a:r>
          </a:p>
          <a:p>
            <a:r>
              <a:rPr lang="en-US" dirty="0"/>
              <a:t>However, still some unevenness, but given that you take 4x4 images and averages them, I’d say that variation is fine</a:t>
            </a:r>
          </a:p>
        </p:txBody>
      </p:sp>
    </p:spTree>
    <p:extLst>
      <p:ext uri="{BB962C8B-B14F-4D97-AF65-F5344CB8AC3E}">
        <p14:creationId xmlns:p14="http://schemas.microsoft.com/office/powerpoint/2010/main" val="36018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top edge, moving down </a:t>
            </a:r>
            <a:r>
              <a:rPr lang="en-US" dirty="0" err="1"/>
              <a:t>dy</a:t>
            </a:r>
            <a:r>
              <a:rPr lang="en-US" dirty="0"/>
              <a:t>=1mm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5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59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S27_Icell_t1800_C0010_J01_12mmLi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1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top edge, moving down </a:t>
            </a:r>
            <a:r>
              <a:rPr lang="en-US" dirty="0" err="1"/>
              <a:t>dy</a:t>
            </a:r>
            <a:r>
              <a:rPr lang="en-US" dirty="0"/>
              <a:t>=1mm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9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18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7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75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19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9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13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3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65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74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50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bottom edge of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76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S27: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 deposition looks more or less as even as in S26</a:t>
            </a:r>
          </a:p>
          <a:p>
            <a:r>
              <a:rPr lang="en-US" dirty="0"/>
              <a:t>However, the Li looks corroded (all of it), which is curious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Still, a larger Li (12mm in diameter) seems to induce much more even Li deposition than a smaller (5 mm in diameter) Li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99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4510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S28_Icell_t1800_C0010_J01_12mmLiPolished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18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top edge, moving down </a:t>
            </a:r>
            <a:r>
              <a:rPr lang="en-US" dirty="0" err="1"/>
              <a:t>dy</a:t>
            </a:r>
            <a:r>
              <a:rPr lang="en-US" dirty="0"/>
              <a:t>=1mm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46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390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84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2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27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153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663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95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772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288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41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bottom edge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737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S28: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Reasonable even Li, but still a bit uneven in places</a:t>
            </a:r>
          </a:p>
          <a:p>
            <a:r>
              <a:rPr lang="en-US" dirty="0"/>
              <a:t>Polishing of Li by scraping of the top oxide layer with a scalpel did not give rise to obvious preferred Li deposition – in other words, it seems to have worked fine</a:t>
            </a:r>
          </a:p>
          <a:p>
            <a:r>
              <a:rPr lang="en-US" dirty="0"/>
              <a:t>One difference between this and S26 is that there are very little if any corroded Li particles – we only see nice crystalline particles here</a:t>
            </a:r>
          </a:p>
        </p:txBody>
      </p:sp>
    </p:spTree>
    <p:extLst>
      <p:ext uri="{BB962C8B-B14F-4D97-AF65-F5344CB8AC3E}">
        <p14:creationId xmlns:p14="http://schemas.microsoft.com/office/powerpoint/2010/main" val="3925170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988917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S29_Icell_t1800_C0010_J01_12mmLiPolished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92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top edge, moving down </a:t>
            </a:r>
            <a:r>
              <a:rPr lang="en-US" dirty="0" err="1"/>
              <a:t>dy</a:t>
            </a:r>
            <a:r>
              <a:rPr lang="en-US" dirty="0"/>
              <a:t>=1mm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77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706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373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983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89" y="-908330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089" y="396847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407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10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254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3736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09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288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2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98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bottom edge of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084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S29: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4244354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Josef’s 1mm Li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9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damage in the middle(?): right 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02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27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424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bubble when imaged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12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365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place as previous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816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970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scan in SEM </a:t>
            </a:r>
            <a:r>
              <a:rPr lang="en-US" dirty="0">
                <a:sym typeface="Wingdings" panose="05000000000000000000" pitchFamily="2" charset="2"/>
              </a:rPr>
              <a:t>grid-like black dots on something reacts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61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740</Words>
  <Application>Microsoft Office PowerPoint</Application>
  <PresentationFormat>Widescreen</PresentationFormat>
  <Paragraphs>148</Paragraphs>
  <Slides>100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Aptos</vt:lpstr>
      <vt:lpstr>Arial</vt:lpstr>
      <vt:lpstr>Calibri</vt:lpstr>
      <vt:lpstr>Calibri Light</vt:lpstr>
      <vt:lpstr>Wingdings</vt:lpstr>
      <vt:lpstr>Office Theme</vt:lpstr>
      <vt:lpstr>2024-07-04_S26-S27-S28-S29</vt:lpstr>
      <vt:lpstr>Goals with this session</vt:lpstr>
      <vt:lpstr>I’ll use 10kV3.0nA</vt:lpstr>
      <vt:lpstr>S26_Icell_t1800_C0010_J01_12mmLi</vt:lpstr>
      <vt:lpstr>S26: top edge, moving down dy=1mm </vt:lpstr>
      <vt:lpstr>S26: </vt:lpstr>
      <vt:lpstr>S26: </vt:lpstr>
      <vt:lpstr>S26: </vt:lpstr>
      <vt:lpstr>S26: </vt:lpstr>
      <vt:lpstr>S26: </vt:lpstr>
      <vt:lpstr>S26: </vt:lpstr>
      <vt:lpstr>S26: </vt:lpstr>
      <vt:lpstr>S26: </vt:lpstr>
      <vt:lpstr>S26: </vt:lpstr>
      <vt:lpstr>S26: bottom edge of sample</vt:lpstr>
      <vt:lpstr>S26: right edge, moving right dx=1mm</vt:lpstr>
      <vt:lpstr>S26: </vt:lpstr>
      <vt:lpstr>S26: </vt:lpstr>
      <vt:lpstr>S26: </vt:lpstr>
      <vt:lpstr>S26: </vt:lpstr>
      <vt:lpstr>S26: </vt:lpstr>
      <vt:lpstr>S26: </vt:lpstr>
      <vt:lpstr>S26: </vt:lpstr>
      <vt:lpstr>S26: </vt:lpstr>
      <vt:lpstr>S26: </vt:lpstr>
      <vt:lpstr>S26: right edge </vt:lpstr>
      <vt:lpstr>S26: grid SEM images squares, dx=dy=1000mu</vt:lpstr>
      <vt:lpstr>Position 1 of 16</vt:lpstr>
      <vt:lpstr>Position 2 of 16</vt:lpstr>
      <vt:lpstr>Position 3 of 16</vt:lpstr>
      <vt:lpstr>Position 4 of 16</vt:lpstr>
      <vt:lpstr>Position 8 of 16</vt:lpstr>
      <vt:lpstr>Position 7 of 16</vt:lpstr>
      <vt:lpstr>Position 6 of 16</vt:lpstr>
      <vt:lpstr>Position 5 of 16</vt:lpstr>
      <vt:lpstr>Position 9 of 16</vt:lpstr>
      <vt:lpstr>Position 10 of 16</vt:lpstr>
      <vt:lpstr>Position 11 of 16</vt:lpstr>
      <vt:lpstr>Position 12 of 16</vt:lpstr>
      <vt:lpstr>Position 16 of 16</vt:lpstr>
      <vt:lpstr>Position 15 of 16</vt:lpstr>
      <vt:lpstr>Position 14 of 16</vt:lpstr>
      <vt:lpstr>Position 13 of 16</vt:lpstr>
      <vt:lpstr>Extra, close to each position (avoid bad segmentation): Position 4 of 16</vt:lpstr>
      <vt:lpstr>Extra, close to each position (avoid bad segmentation): Position 8 of 16</vt:lpstr>
      <vt:lpstr>Extra, close to each position (avoid bad segmentation): Position 10 of 16</vt:lpstr>
      <vt:lpstr>Extra, close to each position (avoid bad segmentation): Position 12 of 16</vt:lpstr>
      <vt:lpstr>Extra, close to each position (avoid bad segmentation): Position 6 of 16</vt:lpstr>
      <vt:lpstr>S26: learning points</vt:lpstr>
      <vt:lpstr>(next sample)</vt:lpstr>
      <vt:lpstr>S27_Icell_t1800_C0010_J01_12mmLi</vt:lpstr>
      <vt:lpstr>S27: top edge, moving down dy=1mm </vt:lpstr>
      <vt:lpstr>S27: </vt:lpstr>
      <vt:lpstr>S27: </vt:lpstr>
      <vt:lpstr>S27: </vt:lpstr>
      <vt:lpstr>S27: </vt:lpstr>
      <vt:lpstr>S27: </vt:lpstr>
      <vt:lpstr>S27: </vt:lpstr>
      <vt:lpstr>S27: </vt:lpstr>
      <vt:lpstr>S27: </vt:lpstr>
      <vt:lpstr>S27: </vt:lpstr>
      <vt:lpstr>S27: bottom edge of sample</vt:lpstr>
      <vt:lpstr>S27: learning points</vt:lpstr>
      <vt:lpstr>(next sample)</vt:lpstr>
      <vt:lpstr>S28_Icell_t1800_C0010_J01_12mmLiPolished</vt:lpstr>
      <vt:lpstr>S28: top edge, moving down dy=1mm</vt:lpstr>
      <vt:lpstr>S28: </vt:lpstr>
      <vt:lpstr>S28: </vt:lpstr>
      <vt:lpstr>S28: </vt:lpstr>
      <vt:lpstr>S28: </vt:lpstr>
      <vt:lpstr>S28: </vt:lpstr>
      <vt:lpstr>S28: </vt:lpstr>
      <vt:lpstr>S28: </vt:lpstr>
      <vt:lpstr>S28: </vt:lpstr>
      <vt:lpstr>S28: </vt:lpstr>
      <vt:lpstr>S28: bottom edge </vt:lpstr>
      <vt:lpstr>S28: learning points</vt:lpstr>
      <vt:lpstr>(next sample)</vt:lpstr>
      <vt:lpstr>S29_Icell_t1800_C0010_J01_12mmLiPolished</vt:lpstr>
      <vt:lpstr>S29: top edge, moving down dy=1mm</vt:lpstr>
      <vt:lpstr>S29: </vt:lpstr>
      <vt:lpstr>S29: </vt:lpstr>
      <vt:lpstr>S29: </vt:lpstr>
      <vt:lpstr>S29: </vt:lpstr>
      <vt:lpstr>S29: </vt:lpstr>
      <vt:lpstr>S29: </vt:lpstr>
      <vt:lpstr>S29: </vt:lpstr>
      <vt:lpstr>S29: </vt:lpstr>
      <vt:lpstr>S29: </vt:lpstr>
      <vt:lpstr>S29: bottom edge of sample</vt:lpstr>
      <vt:lpstr>S29: learning points</vt:lpstr>
      <vt:lpstr>Josef’s 1mm Li sample</vt:lpstr>
      <vt:lpstr>Beam damage in the middle(?): right side</vt:lpstr>
      <vt:lpstr>Left side</vt:lpstr>
      <vt:lpstr>PowerPoint Presentation</vt:lpstr>
      <vt:lpstr>They bubble when imaged</vt:lpstr>
      <vt:lpstr>PowerPoint Presentation</vt:lpstr>
      <vt:lpstr>Same place as previous slide</vt:lpstr>
      <vt:lpstr>Raster scan in SEM grid-like black dots on something reacts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2024-06-25_S12-S13-S14-S15</dc:title>
  <dc:creator>PHI</dc:creator>
  <cp:lastModifiedBy>Gottfrid Olsson</cp:lastModifiedBy>
  <cp:revision>52</cp:revision>
  <dcterms:created xsi:type="dcterms:W3CDTF">2024-06-25T11:12:07Z</dcterms:created>
  <dcterms:modified xsi:type="dcterms:W3CDTF">2024-07-05T11:44:06Z</dcterms:modified>
</cp:coreProperties>
</file>